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25"/>
  </p:notesMasterIdLst>
  <p:sldIdLst>
    <p:sldId id="1014" r:id="rId2"/>
    <p:sldId id="1016" r:id="rId3"/>
    <p:sldId id="1400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1401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1402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782" r:id="rId49"/>
    <p:sldId id="783" r:id="rId50"/>
    <p:sldId id="1403" r:id="rId51"/>
    <p:sldId id="785" r:id="rId52"/>
    <p:sldId id="786" r:id="rId53"/>
    <p:sldId id="787" r:id="rId54"/>
    <p:sldId id="788" r:id="rId55"/>
    <p:sldId id="789" r:id="rId56"/>
    <p:sldId id="1404" r:id="rId57"/>
    <p:sldId id="790" r:id="rId58"/>
    <p:sldId id="791" r:id="rId59"/>
    <p:sldId id="792" r:id="rId60"/>
    <p:sldId id="793" r:id="rId61"/>
    <p:sldId id="794" r:id="rId62"/>
    <p:sldId id="795" r:id="rId63"/>
    <p:sldId id="796" r:id="rId64"/>
    <p:sldId id="797" r:id="rId65"/>
    <p:sldId id="798" r:id="rId66"/>
    <p:sldId id="919" r:id="rId67"/>
    <p:sldId id="799" r:id="rId68"/>
    <p:sldId id="1153" r:id="rId69"/>
    <p:sldId id="1286" r:id="rId70"/>
    <p:sldId id="1287" r:id="rId71"/>
    <p:sldId id="609" r:id="rId72"/>
    <p:sldId id="610" r:id="rId73"/>
    <p:sldId id="611" r:id="rId74"/>
    <p:sldId id="612" r:id="rId75"/>
    <p:sldId id="613" r:id="rId76"/>
    <p:sldId id="614" r:id="rId77"/>
    <p:sldId id="618" r:id="rId78"/>
    <p:sldId id="619" r:id="rId79"/>
    <p:sldId id="620" r:id="rId80"/>
    <p:sldId id="621" r:id="rId81"/>
    <p:sldId id="617" r:id="rId82"/>
    <p:sldId id="839" r:id="rId83"/>
    <p:sldId id="1056" r:id="rId84"/>
    <p:sldId id="1316" r:id="rId85"/>
    <p:sldId id="1144" r:id="rId86"/>
    <p:sldId id="1152" r:id="rId87"/>
    <p:sldId id="1405" r:id="rId88"/>
    <p:sldId id="638" r:id="rId89"/>
    <p:sldId id="639" r:id="rId90"/>
    <p:sldId id="640" r:id="rId91"/>
    <p:sldId id="641" r:id="rId92"/>
    <p:sldId id="642" r:id="rId93"/>
    <p:sldId id="1288" r:id="rId94"/>
    <p:sldId id="1293" r:id="rId95"/>
    <p:sldId id="1289" r:id="rId96"/>
    <p:sldId id="1290" r:id="rId97"/>
    <p:sldId id="625" r:id="rId98"/>
    <p:sldId id="626" r:id="rId99"/>
    <p:sldId id="627" r:id="rId100"/>
    <p:sldId id="1292" r:id="rId101"/>
    <p:sldId id="1294" r:id="rId102"/>
    <p:sldId id="1305" r:id="rId103"/>
    <p:sldId id="841" r:id="rId104"/>
    <p:sldId id="842" r:id="rId105"/>
    <p:sldId id="631" r:id="rId106"/>
    <p:sldId id="1295" r:id="rId107"/>
    <p:sldId id="1369" r:id="rId108"/>
    <p:sldId id="1306" r:id="rId109"/>
    <p:sldId id="1367" r:id="rId110"/>
    <p:sldId id="1315" r:id="rId111"/>
    <p:sldId id="1308" r:id="rId112"/>
    <p:sldId id="1309" r:id="rId113"/>
    <p:sldId id="1318" r:id="rId114"/>
    <p:sldId id="1310" r:id="rId115"/>
    <p:sldId id="1317" r:id="rId116"/>
    <p:sldId id="1370" r:id="rId117"/>
    <p:sldId id="1398" r:id="rId118"/>
    <p:sldId id="864" r:id="rId119"/>
    <p:sldId id="865" r:id="rId120"/>
    <p:sldId id="866" r:id="rId121"/>
    <p:sldId id="867" r:id="rId122"/>
    <p:sldId id="1399" r:id="rId123"/>
    <p:sldId id="868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95" autoAdjust="0"/>
    <p:restoredTop sz="94944" autoAdjust="0"/>
  </p:normalViewPr>
  <p:slideViewPr>
    <p:cSldViewPr snapToGrid="0">
      <p:cViewPr varScale="1">
        <p:scale>
          <a:sx n="149" d="100"/>
          <a:sy n="149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1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26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02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59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41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608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72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066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684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91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54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9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131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464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93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143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026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480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99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8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156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21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842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72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425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77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282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940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593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7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501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98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711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273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003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365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485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145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974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5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42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583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749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530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38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88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929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177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418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6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364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486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054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23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500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428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380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512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448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0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989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426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18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48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289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077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651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389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0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3" r:id="rId46"/>
    <p:sldLayoutId id="2147483764" r:id="rId47"/>
    <p:sldLayoutId id="2147483765" r:id="rId48"/>
    <p:sldLayoutId id="2147483766" r:id="rId49"/>
    <p:sldLayoutId id="2147483767" r:id="rId50"/>
    <p:sldLayoutId id="2147483768" r:id="rId51"/>
    <p:sldLayoutId id="2147483769" r:id="rId52"/>
    <p:sldLayoutId id="2147483770" r:id="rId53"/>
    <p:sldLayoutId id="2147483771" r:id="rId54"/>
    <p:sldLayoutId id="2147483772" r:id="rId55"/>
    <p:sldLayoutId id="2147483773" r:id="rId56"/>
    <p:sldLayoutId id="2147483774" r:id="rId57"/>
    <p:sldLayoutId id="2147483775" r:id="rId58"/>
    <p:sldLayoutId id="2147483776" r:id="rId59"/>
    <p:sldLayoutId id="2147483778" r:id="rId60"/>
    <p:sldLayoutId id="2147483779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7" r:id="rId67"/>
    <p:sldLayoutId id="2147483788" r:id="rId68"/>
    <p:sldLayoutId id="2147483789" r:id="rId69"/>
    <p:sldLayoutId id="2147483790" r:id="rId70"/>
    <p:sldLayoutId id="2147483791" r:id="rId71"/>
    <p:sldLayoutId id="2147483792" r:id="rId72"/>
    <p:sldLayoutId id="2147483793" r:id="rId73"/>
    <p:sldLayoutId id="2147483794" r:id="rId74"/>
    <p:sldLayoutId id="2147483795" r:id="rId75"/>
    <p:sldLayoutId id="2147483796" r:id="rId76"/>
    <p:sldLayoutId id="2147483797" r:id="rId77"/>
    <p:sldLayoutId id="2147483798" r:id="rId78"/>
    <p:sldLayoutId id="2147483799" r:id="rId79"/>
    <p:sldLayoutId id="2147483800" r:id="rId80"/>
    <p:sldLayoutId id="2147483801" r:id="rId81"/>
    <p:sldLayoutId id="2147483802" r:id="rId82"/>
    <p:sldLayoutId id="2147483803" r:id="rId83"/>
    <p:sldLayoutId id="2147483805" r:id="rId84"/>
    <p:sldLayoutId id="2147483806" r:id="rId85"/>
    <p:sldLayoutId id="2147483807" r:id="rId86"/>
    <p:sldLayoutId id="2147483808" r:id="rId87"/>
    <p:sldLayoutId id="2147483809" r:id="rId8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8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5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3127073" y="2226768"/>
            <a:ext cx="623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의 이해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828240" y="392924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4471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6278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A93C46-3F78-6A63-1111-5B9AE2D55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US" altLang="en-US"/>
          </a:p>
        </p:txBody>
      </p:sp>
      <p:pic>
        <p:nvPicPr>
          <p:cNvPr id="6" name="Google Shape;125;p20">
            <a:extLst>
              <a:ext uri="{FF2B5EF4-FFF2-40B4-BE49-F238E27FC236}">
                <a16:creationId xmlns:a16="http://schemas.microsoft.com/office/drawing/2014/main" id="{4AEFEA37-CA79-A5DA-3F66-7B0263A6F51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915" y="1840106"/>
            <a:ext cx="9033392" cy="4734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1432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16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관련 기타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0435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노드</a:t>
            </a:r>
            <a:r>
              <a:rPr kumimoji="1" lang="en-US" altLang="ko-KR" sz="4400" dirty="0"/>
              <a:t>,</a:t>
            </a:r>
            <a:r>
              <a:rPr kumimoji="1" lang="ko-KR" altLang="en-US" sz="4400" dirty="0"/>
              <a:t> 층</a:t>
            </a:r>
            <a:r>
              <a:rPr kumimoji="1" lang="en-US" altLang="ko-KR" sz="4400" dirty="0"/>
              <a:t>,</a:t>
            </a:r>
            <a:r>
              <a:rPr kumimoji="1" lang="ko-KR" altLang="en-US" sz="4400" dirty="0"/>
              <a:t> 네트웤</a:t>
            </a:r>
            <a:r>
              <a:rPr kumimoji="1" lang="en-US" altLang="ko-KR" sz="4400" dirty="0"/>
              <a:t>,</a:t>
            </a:r>
            <a:r>
              <a:rPr kumimoji="1" lang="ko-KR" altLang="en-US" sz="4400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196" y="2422529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장점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로직을 몰라도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입출력 쌍 데이터만 있으면</a:t>
            </a:r>
          </a:p>
        </p:txBody>
      </p:sp>
    </p:spTree>
    <p:extLst>
      <p:ext uri="{BB962C8B-B14F-4D97-AF65-F5344CB8AC3E}">
        <p14:creationId xmlns:p14="http://schemas.microsoft.com/office/powerpoint/2010/main" val="33775831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잘하는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/>
              <a:t>입출력쌍 기반으로 출력 예측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값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일반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집값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내일 온도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 점수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카테고리</a:t>
            </a:r>
            <a:r>
              <a:rPr kumimoji="1" lang="en-US" altLang="ko-KR" dirty="0"/>
              <a:t>(0,1,2,3,..)(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강아지</a:t>
            </a:r>
            <a:r>
              <a:rPr kumimoji="1" lang="en-US" altLang="ko-KR" dirty="0"/>
              <a:t>/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슬픔</a:t>
            </a:r>
            <a:r>
              <a:rPr kumimoji="1" lang="en-US" altLang="ko-KR" dirty="0"/>
              <a:t>/</a:t>
            </a:r>
            <a:r>
              <a:rPr kumimoji="1" lang="ko-KR" altLang="en-US" dirty="0"/>
              <a:t>기쁨</a:t>
            </a:r>
            <a:r>
              <a:rPr kumimoji="1" lang="en-US" altLang="ko-KR" dirty="0"/>
              <a:t>/</a:t>
            </a:r>
            <a:r>
              <a:rPr kumimoji="1" lang="ko-KR" altLang="en-US" dirty="0"/>
              <a:t>분노</a:t>
            </a:r>
            <a:r>
              <a:rPr kumimoji="1" lang="en-US" altLang="ko-KR" dirty="0"/>
              <a:t>/…,</a:t>
            </a:r>
            <a:r>
              <a:rPr kumimoji="1" lang="ko-KR" altLang="en-US" dirty="0"/>
              <a:t> </a:t>
            </a:r>
            <a:r>
              <a:rPr kumimoji="1" lang="en-US" altLang="ko-KR" dirty="0"/>
              <a:t>boy/girl/…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특이한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영상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영상 생성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음성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음성 합성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텍스트</a:t>
            </a:r>
            <a:r>
              <a:rPr kumimoji="1" lang="en-US" altLang="ko-KR" dirty="0"/>
              <a:t>(ChatGPT)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1013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단점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데이터가 많아야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일반  </a:t>
            </a:r>
            <a:r>
              <a:rPr kumimoji="1" lang="en-US" altLang="ko-KR" dirty="0"/>
              <a:t>ML</a:t>
            </a:r>
            <a:r>
              <a:rPr kumimoji="1" lang="ko-KR" altLang="en-US" dirty="0"/>
              <a:t>에 비해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이상</a:t>
            </a:r>
            <a:endParaRPr kumimoji="1" lang="en-US" altLang="ko-KR" dirty="0"/>
          </a:p>
          <a:p>
            <a:r>
              <a:rPr kumimoji="1" lang="ko-KR" altLang="en-US" dirty="0"/>
              <a:t>데이터 구하기가 어렵다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출력 데이터</a:t>
            </a:r>
            <a:endParaRPr kumimoji="1" lang="en-US" altLang="ko-KR" dirty="0"/>
          </a:p>
          <a:p>
            <a:r>
              <a:rPr kumimoji="1" lang="ko-KR" altLang="en-US" dirty="0"/>
              <a:t>연산량이 많다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5226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못하는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레이블링 데이터가 없는 문제</a:t>
            </a:r>
            <a:endParaRPr kumimoji="1" lang="en-US" altLang="ko-KR" dirty="0"/>
          </a:p>
          <a:p>
            <a:r>
              <a:rPr kumimoji="1" lang="ko-KR" altLang="en-US" dirty="0"/>
              <a:t>데이터가 부족한 문제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행복하려면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회사 매출을 올리려면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NVIDIA</a:t>
            </a:r>
            <a:r>
              <a:rPr kumimoji="1" lang="ko-KR" altLang="en-US" dirty="0"/>
              <a:t>의 내일 주가는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지금 먹고 있는 사과의 농장주 이름은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19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184339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4471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입출력 데이터 중에 입력 데이터는 그래도 쉽게 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 데이터는 사람이 레이블링 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Google Shape;176;p26">
            <a:extLst>
              <a:ext uri="{FF2B5EF4-FFF2-40B4-BE49-F238E27FC236}">
                <a16:creationId xmlns:a16="http://schemas.microsoft.com/office/drawing/2014/main" id="{B06F6DDB-8B05-5EBE-95A9-F7E984493DDE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44" y="2934238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7">
            <a:extLst>
              <a:ext uri="{FF2B5EF4-FFF2-40B4-BE49-F238E27FC236}">
                <a16:creationId xmlns:a16="http://schemas.microsoft.com/office/drawing/2014/main" id="{96C201A2-3632-FB6D-B7A5-7BC24A97675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148" y="2936411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;p28">
            <a:extLst>
              <a:ext uri="{FF2B5EF4-FFF2-40B4-BE49-F238E27FC236}">
                <a16:creationId xmlns:a16="http://schemas.microsoft.com/office/drawing/2014/main" id="{B2CCCAEC-2CD9-3490-9A2F-87EBBA305AA7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243" y="297373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9;p29">
            <a:extLst>
              <a:ext uri="{FF2B5EF4-FFF2-40B4-BE49-F238E27FC236}">
                <a16:creationId xmlns:a16="http://schemas.microsoft.com/office/drawing/2014/main" id="{65AAC342-C0E4-15AF-53CB-20220AFEE5C6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389" y="297279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D76AF-BF2D-3205-51B1-0557BF91CAE0}"/>
              </a:ext>
            </a:extLst>
          </p:cNvPr>
          <p:cNvSpPr txBox="1"/>
          <p:nvPr/>
        </p:nvSpPr>
        <p:spPr>
          <a:xfrm>
            <a:off x="1397876" y="46140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A95A6-F666-D2AB-E0A3-C59C04EC110A}"/>
              </a:ext>
            </a:extLst>
          </p:cNvPr>
          <p:cNvSpPr txBox="1"/>
          <p:nvPr/>
        </p:nvSpPr>
        <p:spPr>
          <a:xfrm>
            <a:off x="6216869" y="4451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D4094-D5B9-8F29-919C-52C126EA135B}"/>
              </a:ext>
            </a:extLst>
          </p:cNvPr>
          <p:cNvSpPr txBox="1"/>
          <p:nvPr/>
        </p:nvSpPr>
        <p:spPr>
          <a:xfrm>
            <a:off x="3731172" y="45299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7B81-8480-1ACC-B25B-EA8315BF6113}"/>
              </a:ext>
            </a:extLst>
          </p:cNvPr>
          <p:cNvSpPr txBox="1"/>
          <p:nvPr/>
        </p:nvSpPr>
        <p:spPr>
          <a:xfrm>
            <a:off x="8865475" y="4356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E43CA6-FC9C-8F49-F09F-39737E61D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856" y="5144782"/>
            <a:ext cx="2096594" cy="1469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3672F6-8CBA-2422-0CFD-4D96C648F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681" y="4897819"/>
            <a:ext cx="1108216" cy="1825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D7BA87-8BC1-7B2A-4228-C71EA289D935}"/>
              </a:ext>
            </a:extLst>
          </p:cNvPr>
          <p:cNvSpPr txBox="1"/>
          <p:nvPr/>
        </p:nvSpPr>
        <p:spPr>
          <a:xfrm>
            <a:off x="4577255" y="5680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골절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7F3F0-FB92-2F87-4AF2-A6EDF7A95773}"/>
              </a:ext>
            </a:extLst>
          </p:cNvPr>
          <p:cNvSpPr txBox="1"/>
          <p:nvPr/>
        </p:nvSpPr>
        <p:spPr>
          <a:xfrm>
            <a:off x="8029903" y="56335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비골절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3405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지도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21" name="Google Shape;149;p24">
            <a:extLst>
              <a:ext uri="{FF2B5EF4-FFF2-40B4-BE49-F238E27FC236}">
                <a16:creationId xmlns:a16="http://schemas.microsoft.com/office/drawing/2014/main" id="{9BD3D4A0-36E6-45B2-DF54-D5253D4A84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3931" y="2072402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5FACF17E-BB19-F896-1107-7A1884B310C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357" y="265341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FD0EB005-37CA-2CFF-83BB-BE361E64A160}"/>
              </a:ext>
            </a:extLst>
          </p:cNvPr>
          <p:cNvSpPr txBox="1"/>
          <p:nvPr/>
        </p:nvSpPr>
        <p:spPr>
          <a:xfrm>
            <a:off x="8416807" y="2588058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강아지</a:t>
            </a:r>
            <a:endParaRPr b="1" dirty="0"/>
          </a:p>
        </p:txBody>
      </p:sp>
      <p:pic>
        <p:nvPicPr>
          <p:cNvPr id="24" name="Google Shape;176;p26">
            <a:extLst>
              <a:ext uri="{FF2B5EF4-FFF2-40B4-BE49-F238E27FC236}">
                <a16:creationId xmlns:a16="http://schemas.microsoft.com/office/drawing/2014/main" id="{EEEB57A1-AA07-7B41-C379-279C29415F3A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440" y="2082900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0;p24">
            <a:extLst>
              <a:ext uri="{FF2B5EF4-FFF2-40B4-BE49-F238E27FC236}">
                <a16:creationId xmlns:a16="http://schemas.microsoft.com/office/drawing/2014/main" id="{096E0317-5CBC-5161-A85D-76BEB95DCF3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72" y="265342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9;p24">
            <a:extLst>
              <a:ext uri="{FF2B5EF4-FFF2-40B4-BE49-F238E27FC236}">
                <a16:creationId xmlns:a16="http://schemas.microsoft.com/office/drawing/2014/main" id="{EE082E39-9369-37C4-5B90-CC6B1F28D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5973" y="4468761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0;p24">
            <a:extLst>
              <a:ext uri="{FF2B5EF4-FFF2-40B4-BE49-F238E27FC236}">
                <a16:creationId xmlns:a16="http://schemas.microsoft.com/office/drawing/2014/main" id="{81331936-DCD0-FA07-2024-A283F1EB809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14" y="504978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52;p24">
            <a:extLst>
              <a:ext uri="{FF2B5EF4-FFF2-40B4-BE49-F238E27FC236}">
                <a16:creationId xmlns:a16="http://schemas.microsoft.com/office/drawing/2014/main" id="{AB2F417B-A77C-37D7-EB3B-C33A95D59F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4399" y="504977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CC344B-A26D-997F-228D-2574A3EEF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285" y="4223626"/>
            <a:ext cx="1980570" cy="21130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A9B4FD-5C03-7A8D-FD38-469D23336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367" y="4259317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36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1C0DC-1751-EB8E-9510-20263A65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73" y="3722731"/>
            <a:ext cx="3073390" cy="2194592"/>
          </a:xfrm>
          <a:prstGeom prst="rect">
            <a:avLst/>
          </a:prstGeom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8E200221-E0E1-8985-83E3-F8BB9EF1F094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743" y="4624118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6;p26">
            <a:extLst>
              <a:ext uri="{FF2B5EF4-FFF2-40B4-BE49-F238E27FC236}">
                <a16:creationId xmlns:a16="http://schemas.microsoft.com/office/drawing/2014/main" id="{B2534CF0-884F-7DAB-F07E-2E7C5E6B9F34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021" y="3983420"/>
            <a:ext cx="1597241" cy="160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4">
            <a:extLst>
              <a:ext uri="{FF2B5EF4-FFF2-40B4-BE49-F238E27FC236}">
                <a16:creationId xmlns:a16="http://schemas.microsoft.com/office/drawing/2014/main" id="{8E6541E7-DE92-4651-9826-698BA7B0A69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331" y="4582063"/>
            <a:ext cx="67162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 데이터를 출력 데이터로 사용</a:t>
            </a:r>
            <a:endParaRPr kumimoji="1" lang="en-US" altLang="ko-KR" dirty="0"/>
          </a:p>
        </p:txBody>
      </p:sp>
      <p:pic>
        <p:nvPicPr>
          <p:cNvPr id="17" name="Google Shape;176;p26">
            <a:extLst>
              <a:ext uri="{FF2B5EF4-FFF2-40B4-BE49-F238E27FC236}">
                <a16:creationId xmlns:a16="http://schemas.microsoft.com/office/drawing/2014/main" id="{BFA95440-BBAB-DF41-F6AE-D6FB7B53C76F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855" y="4030717"/>
            <a:ext cx="1597241" cy="1608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224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DA025B-E56D-1868-6D6E-97A6E9A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73" y="3158813"/>
            <a:ext cx="6145924" cy="327038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데이터만 구해서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레이블링 데이터 없이</a:t>
            </a:r>
          </a:p>
        </p:txBody>
      </p:sp>
    </p:spTree>
    <p:extLst>
      <p:ext uri="{BB962C8B-B14F-4D97-AF65-F5344CB8AC3E}">
        <p14:creationId xmlns:p14="http://schemas.microsoft.com/office/powerpoint/2010/main" val="1310636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게임 화면을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액션을 출력으로</a:t>
            </a:r>
            <a:endParaRPr kumimoji="1" lang="en-US" altLang="ko-KR" dirty="0"/>
          </a:p>
          <a:p>
            <a:r>
              <a:rPr kumimoji="1" lang="ko-KR" altLang="en-US" dirty="0"/>
              <a:t>게임 점수가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03851D-9A4F-AEB9-5A6D-97D6A4F259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6790617" y="3705013"/>
            <a:ext cx="4628147" cy="22531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8EF9BE-BC91-2DCF-49A5-768072CD2B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099" y="3705013"/>
            <a:ext cx="1698232" cy="16982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7E4D78-9CBF-6B60-9365-9B619E5747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6790615" y="5537949"/>
            <a:ext cx="4569368" cy="425153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E8B4A6A0-EC38-517C-3CC3-DA1D3D49117A}"/>
              </a:ext>
            </a:extLst>
          </p:cNvPr>
          <p:cNvGrpSpPr/>
          <p:nvPr/>
        </p:nvGrpSpPr>
        <p:grpSpPr>
          <a:xfrm>
            <a:off x="6790616" y="4434490"/>
            <a:ext cx="4628148" cy="1530274"/>
            <a:chOff x="3190966" y="4045844"/>
            <a:chExt cx="6170864" cy="20403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DA23E9C-A799-0368-6E90-6EF2EC19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12679A-C422-0649-B559-86D24F00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533C76-5872-28F6-F17F-4AA2C4524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2CE803-1748-B92F-BA1E-C6A12D6C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4C34DD-549C-BCFF-C0C6-A19823FFD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A0C0-E5D7-7BDE-FC7B-9F097113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F6DF4C-4D4E-07A3-2359-9C3BF2E4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47DFF9B-941A-EF40-B26B-64789878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824FF2-2FBC-B093-E2E6-FE420AAB5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9" name="그림 32">
            <a:extLst>
              <a:ext uri="{FF2B5EF4-FFF2-40B4-BE49-F238E27FC236}">
                <a16:creationId xmlns:a16="http://schemas.microsoft.com/office/drawing/2014/main" id="{95D9CCF0-B2FC-580F-E013-E6225C206C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41" y="4572834"/>
            <a:ext cx="457198" cy="438148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FEB5CF91-5293-5091-19CD-33C42AFA0075}"/>
              </a:ext>
            </a:extLst>
          </p:cNvPr>
          <p:cNvSpPr/>
          <p:nvPr/>
        </p:nvSpPr>
        <p:spPr>
          <a:xfrm>
            <a:off x="7788357" y="441718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DC72E0-9FAC-C8B4-6FCB-35326B915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10" y="4250413"/>
            <a:ext cx="1390650" cy="1285875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821AA2F-2DF5-9C31-8C49-3599F51AB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568" y="3797739"/>
            <a:ext cx="2349500" cy="21844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AB06F40-8687-67F0-41F4-0135ABFF63CA}"/>
              </a:ext>
            </a:extLst>
          </p:cNvPr>
          <p:cNvSpPr txBox="1"/>
          <p:nvPr/>
        </p:nvSpPr>
        <p:spPr>
          <a:xfrm>
            <a:off x="3489435" y="42146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점프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046D89-A020-90CB-527A-B5D074514058}"/>
              </a:ext>
            </a:extLst>
          </p:cNvPr>
          <p:cNvSpPr txBox="1"/>
          <p:nvPr/>
        </p:nvSpPr>
        <p:spPr>
          <a:xfrm>
            <a:off x="3484180" y="478746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스테이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3BE113-5951-1534-0169-3E61FD1862FA}"/>
              </a:ext>
            </a:extLst>
          </p:cNvPr>
          <p:cNvSpPr txBox="1"/>
          <p:nvPr/>
        </p:nvSpPr>
        <p:spPr>
          <a:xfrm>
            <a:off x="3478925" y="531823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슬라이드</a:t>
            </a:r>
          </a:p>
        </p:txBody>
      </p:sp>
      <p:sp>
        <p:nvSpPr>
          <p:cNvPr id="108" name="왼쪽/오른쪽 화살표[L] 107">
            <a:extLst>
              <a:ext uri="{FF2B5EF4-FFF2-40B4-BE49-F238E27FC236}">
                <a16:creationId xmlns:a16="http://schemas.microsoft.com/office/drawing/2014/main" id="{04AC1332-6EF6-F8C2-3D9C-7892283AB5E3}"/>
              </a:ext>
            </a:extLst>
          </p:cNvPr>
          <p:cNvSpPr/>
          <p:nvPr/>
        </p:nvSpPr>
        <p:spPr>
          <a:xfrm>
            <a:off x="4498428" y="4487918"/>
            <a:ext cx="1587062" cy="714704"/>
          </a:xfrm>
          <a:prstGeom prst="leftRightArrow">
            <a:avLst>
              <a:gd name="adj1" fmla="val 4411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783985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막대 상태를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카트 좌우 이동을 출력으로</a:t>
            </a:r>
            <a:endParaRPr kumimoji="1" lang="en-US" altLang="ko-KR" dirty="0"/>
          </a:p>
          <a:p>
            <a:r>
              <a:rPr kumimoji="1" lang="ko-KR" altLang="en-US" dirty="0"/>
              <a:t>지속 시간이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CBCA-8709-86C2-B94B-C525F4CCCC9E}"/>
              </a:ext>
            </a:extLst>
          </p:cNvPr>
          <p:cNvSpPr txBox="1"/>
          <p:nvPr/>
        </p:nvSpPr>
        <p:spPr>
          <a:xfrm>
            <a:off x="6726621" y="5811485"/>
            <a:ext cx="503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https://www.youtube.com/watch?v=HC0IRvnlRG4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EBF0F-9646-D2EC-5206-752C1BA091F0}"/>
              </a:ext>
            </a:extLst>
          </p:cNvPr>
          <p:cNvSpPr txBox="1"/>
          <p:nvPr/>
        </p:nvSpPr>
        <p:spPr>
          <a:xfrm>
            <a:off x="6684579" y="5338519"/>
            <a:ext cx="508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https://www.youtube.com/watch?v=e7669NPbENY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13DC32-855F-8948-7BFD-82BBFDA4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62" y="3181492"/>
            <a:ext cx="3924738" cy="30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37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8CB2-57A8-30DF-E50D-DB39FE78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머신</a:t>
            </a:r>
            <a:r>
              <a:rPr kumimoji="1" lang="ko-KR" altLang="en-US"/>
              <a:t>러닝 </a:t>
            </a:r>
            <a:r>
              <a:rPr kumimoji="1" lang="en-US" altLang="ko-KR"/>
              <a:t>vs </a:t>
            </a:r>
            <a:r>
              <a:rPr kumimoji="1" lang="ko-KR" altLang="en-US"/>
              <a:t>딥러닝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3F2DB-107E-CFDB-C131-4C4BF919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딥러닝은</a:t>
            </a:r>
            <a:r>
              <a:rPr kumimoji="1" lang="ko-KR" altLang="en-US"/>
              <a:t> 단점이 크다</a:t>
            </a:r>
            <a:r>
              <a:rPr kumimoji="1" lang="en-US" altLang="ko-KR"/>
              <a:t>.</a:t>
            </a:r>
            <a:r>
              <a:rPr kumimoji="1" lang="ko-KR" altLang="en-US"/>
              <a:t> 비싸다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데이터가 많이 필요</a:t>
            </a:r>
            <a:r>
              <a:rPr kumimoji="1" lang="en-US" altLang="ko-KR"/>
              <a:t>.</a:t>
            </a:r>
            <a:r>
              <a:rPr kumimoji="1" lang="ko-KR" altLang="en-US"/>
              <a:t> 데이터 구축 비싸고</a:t>
            </a:r>
            <a:r>
              <a:rPr kumimoji="1" lang="en-US" altLang="ko-KR"/>
              <a:t>,</a:t>
            </a:r>
            <a:r>
              <a:rPr kumimoji="1" lang="ko-KR" altLang="en-US"/>
              <a:t> 계산 비용 비싸고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r>
              <a:rPr kumimoji="1" lang="ko-KR" altLang="en-US"/>
              <a:t>이미 해법이 있는 문제는 머신러닝으로</a:t>
            </a:r>
            <a:endParaRPr kumimoji="1" lang="en-US" altLang="ko-KR"/>
          </a:p>
          <a:p>
            <a:r>
              <a:rPr kumimoji="1" lang="ko-KR" altLang="en-US"/>
              <a:t>큰 비용을 투자하더라도 문제 해결하면 큰 가치가 있는 경우에는 딥러닝으로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997204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데이터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7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6BFCF-4FB2-0874-F633-6BAC4DFC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89" y="273663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7782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184339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5555440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7972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0724C-3C2D-48EB-C3D8-2BAD8BCC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45" y="3158426"/>
            <a:ext cx="5164083" cy="33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값을 특정 위체에서 그 값의 밝기로 표현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모니터에서 컬러 영상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FC2B0-E877-59C5-380F-5B3DE1B6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9" y="3250627"/>
            <a:ext cx="5291521" cy="29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4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184339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6470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5963197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536588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6470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5048994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5554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463517" y="393988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6470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5554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7095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3663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5837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4610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6615470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3739412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524091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6470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5554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7095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3663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5837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4610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6615470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3739412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5692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4865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6863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3971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5172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3979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6691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2801847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7728617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분류하는 선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8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3167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8304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3048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3553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7058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3497116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3497116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3442929" y="5167273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3158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8295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3039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7652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4027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5161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6286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6929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5523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3332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7844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8006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8375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4481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3497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5914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7286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4871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5697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3214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2152651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2152651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8522841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8144996" y="3065279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7801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7419753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7037227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6044810" y="4039023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5833850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5663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5305681" y="4397819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4626327" y="4450636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3640360" y="4433594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3158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8295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3039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7652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4027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5161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6286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6929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5523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8006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8375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4481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3497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5914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7286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4871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5697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3214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2152651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2152651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3332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7844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3158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8295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3039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7652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4027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5161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6286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6929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5523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8006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8375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4481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3497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5914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7286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4871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5697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3214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2152651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2152651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4208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3835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3332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7844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3158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3214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4208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3835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5781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7763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5921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9695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5225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6470273" y="3241969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6470273" y="3241969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6333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7336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8327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5040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5043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6333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7336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8327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5040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5043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7592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7703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8538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8650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6492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6667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7587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7703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분류하는 값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46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6333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7336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8327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5040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5043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7592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7703992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8538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8650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6492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6667979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7703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7587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6333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7336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8327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5040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5043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7592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7703992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8538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8650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6492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6667979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7528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7703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6016388" y="3675323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7250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468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분류하는 선을 찾자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9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4929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5305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4933526" y="2240652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4775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7381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5330273" y="174931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2836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2836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2836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4929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3429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3429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3450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2880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2880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2880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3951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3926878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3971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4972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6204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5495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7849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8658499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3741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3741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3741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5834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4334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4334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4355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3727555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3785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3785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4856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4831925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4721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5877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7186823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6401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8" name="텍스트 상자 9">
            <a:extLst>
              <a:ext uri="{FF2B5EF4-FFF2-40B4-BE49-F238E27FC236}">
                <a16:creationId xmlns:a16="http://schemas.microsoft.com/office/drawing/2014/main" id="{35399E2C-989F-4E9C-AF74-3E1C3F728BCB}"/>
              </a:ext>
            </a:extLst>
          </p:cNvPr>
          <p:cNvSpPr txBox="1"/>
          <p:nvPr/>
        </p:nvSpPr>
        <p:spPr>
          <a:xfrm>
            <a:off x="5433806" y="3191048"/>
            <a:ext cx="3330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en" altLang="ko-KR" sz="3200" dirty="0"/>
              <a:t>x</a:t>
            </a:r>
            <a:r>
              <a:rPr lang="en" altLang="ko-KR" sz="3200" baseline="-25000" dirty="0"/>
              <a:t>1</a:t>
            </a:r>
            <a:r>
              <a:rPr lang="en" altLang="ko-KR" sz="3200" dirty="0"/>
              <a:t> + 1x</a:t>
            </a:r>
            <a:r>
              <a:rPr lang="en" altLang="ko-KR" sz="3200" baseline="-25000" dirty="0"/>
              <a:t>2</a:t>
            </a:r>
            <a:r>
              <a:rPr lang="en" altLang="ko-KR" sz="3200" dirty="0"/>
              <a:t> –</a:t>
            </a:r>
            <a:r>
              <a:rPr lang="ko-KR" altLang="en-US" sz="3200" dirty="0"/>
              <a:t> </a:t>
            </a:r>
            <a:r>
              <a:rPr lang="en-US" altLang="ko-KR" sz="3200" dirty="0"/>
              <a:t>3.5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0</a:t>
            </a:r>
            <a:endParaRPr lang="en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3014875" y="5954234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3823697" y="2972765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3054737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2734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16935" y="254144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8495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6487001" y="361967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6487001" y="405950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6473458" y="454958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7583495" y="40825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6947534" y="3806242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6969169" y="4247848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6976944" y="4414825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6473459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6442277" y="4016630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6517709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7627246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7999684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7055427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6969169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8480159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5880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5991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2206446" y="1647068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6898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3014875" y="5954234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3823697" y="2972765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3054737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2734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16935" y="254144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8495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4541918" y="443899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4541918" y="48788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4528375" y="536890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5638412" y="49018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5002451" y="4625562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5024086" y="5067168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5031861" y="5234145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4528376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4497194" y="4835950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4572626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5682163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6054601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5110344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5024086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6535076" y="4835950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4046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3931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2206446" y="1647068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4953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3014875" y="5954234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3823697" y="2972765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3054737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2734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16935" y="254144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8495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6487001" y="361967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6487001" y="405950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6473458" y="454958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7583495" y="40825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6947534" y="3806242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6969169" y="4247848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6976944" y="4414825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6473459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6442277" y="4016630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6517709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7627246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7999684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7055427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6969169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8480159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5880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5991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4541918" y="443899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4541918" y="48788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4528375" y="536890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5638412" y="49018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5002451" y="4625562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5024086" y="5067168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5031861" y="5234145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4528376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4497194" y="4835950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4572626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5682163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6054601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5110344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5024086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6535076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4046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3931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2206446" y="1647068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6916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4946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3259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3299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1766570" y="3564615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6756655" y="465262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6756655" y="509245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6743112" y="558253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7853149" y="51155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7217188" y="483919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7238823" y="528079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7246598" y="544777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6719786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6711931" y="504957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6787363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7896900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8269338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7325081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7238823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7125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8749813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6221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6053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2305050" y="2170155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2814455" y="394522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3997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3010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3010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3010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5103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3603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3603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3624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2911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2965577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3054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4126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4101154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5147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6456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5670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2277144" y="1667012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5534761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5802861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5534761" y="2803775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5271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7217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6070961" y="256535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3879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4101015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3201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3201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3201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5294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3794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3794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3816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3245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3245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3245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4317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4292540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4122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5338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6647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5861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4101015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3201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3201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3201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5294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3794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3794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3816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3245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3245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3245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4317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4292540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5338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6647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5861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4" name="Shape 609">
            <a:extLst>
              <a:ext uri="{FF2B5EF4-FFF2-40B4-BE49-F238E27FC236}">
                <a16:creationId xmlns:a16="http://schemas.microsoft.com/office/drawing/2014/main" id="{983A6FF6-1161-4557-8FCF-665FF56FA6BE}"/>
              </a:ext>
            </a:extLst>
          </p:cNvPr>
          <p:cNvSpPr txBox="1"/>
          <p:nvPr/>
        </p:nvSpPr>
        <p:spPr>
          <a:xfrm>
            <a:off x="4122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3187920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3187920" y="5045408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2198690" y="4713145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7342230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7342230" y="5045408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6353000" y="4713145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8637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4631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2870924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7000963" y="5031302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5497101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3727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4313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677" y="3072677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비용함수와 학습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62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152650" y="2102940"/>
            <a:ext cx="358673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129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202" y="2277200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600" y="3191600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5639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600" y="3191600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5936975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7580980" y="3670689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6406102" y="4734997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6187441" y="4880587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정의하고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762" y="2103439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8049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177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신경망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2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2734699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8049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2650" y="2218645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8049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3363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3363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3363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5456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3956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3956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3977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3407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3407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3407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4479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4454346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4498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5500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5808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6023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6809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6959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8086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7388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 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3194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8331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3075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8428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8002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7423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6917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6467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5969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5423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4659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4257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3822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3276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5162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4821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6756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3480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408" y="4332542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9201726" y="6049983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103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7757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6290" y="3789234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7757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335" y="4068501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7650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475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8049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4454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282" y="1987024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600" y="4440763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660" y="3075555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2660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8711404" y="6454278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능력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있으면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2824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Google Shape;151;p24"/>
          <p:cNvSpPr txBox="1"/>
          <p:nvPr/>
        </p:nvSpPr>
        <p:spPr>
          <a:xfrm>
            <a:off x="5336231" y="264879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/>
              <a:t>함수</a:t>
            </a:r>
            <a:endParaRPr sz="2400" b="1" dirty="0"/>
          </a:p>
        </p:txBody>
      </p:sp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06DA9B7-2278-DEE9-D6EB-D08730338A88}"/>
              </a:ext>
            </a:extLst>
          </p:cNvPr>
          <p:cNvSpPr/>
          <p:nvPr/>
        </p:nvSpPr>
        <p:spPr>
          <a:xfrm>
            <a:off x="3836276" y="3697513"/>
            <a:ext cx="4439623" cy="32582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8647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2866E0C3-5446-29F8-8444-5CCCA8CCDEDC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83" y="3073139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751893F1-6FD5-6664-E8DE-8C657E874B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58" y="3144445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72717F6A-417E-7552-5C64-1B746F97302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252" y="3199170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0A547376-4DDD-76A6-CA9B-3DE2B8F1313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26" y="325751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CE0CC282-0FD5-E5EA-DF99-584F6A9DD8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86" y="327759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35672A-AA0E-E8DE-5078-2611A6E2C4E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8" y="332223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160107" y="4547978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4BFA97-C361-1A3F-CCF0-930B3915853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118065" y="4442874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8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EA8CD5C1-49A9-B603-DBED-DB287C02C04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3" y="3144445"/>
            <a:ext cx="19465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F523ACD1-CEC5-1F5B-B7B5-5F2BD9E75CA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828240" y="392924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7399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677110E6-2AF3-9AA5-216F-EB1D1370527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109469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40969629-53E0-F182-19C7-21105B6D52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33512BF8-CFB4-59CE-C3A6-E00A3009CE5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집값</a:t>
            </a:r>
            <a:endParaRPr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D6B35B2B-DA5E-8B0C-411F-235219CA2A5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96060-A671-8C70-72FD-8E26C43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61" y="2888812"/>
            <a:ext cx="1980570" cy="2113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D03FD-6145-0B39-A2B5-C2B322BA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43" y="2924503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8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골절 여부</a:t>
            </a:r>
            <a:endParaRPr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161637" y="3345759"/>
            <a:ext cx="2576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5656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529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구글 데이터 센터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0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301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2411594" y="5829403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228" y="1680709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828240" y="392924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3617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681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머신러닝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딥러닝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518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3049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Google Shape;101;p16">
            <a:extLst>
              <a:ext uri="{FF2B5EF4-FFF2-40B4-BE49-F238E27FC236}">
                <a16:creationId xmlns:a16="http://schemas.microsoft.com/office/drawing/2014/main" id="{E2A3A274-785C-7918-703F-77E1CCD6BEB2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28" y="3102015"/>
            <a:ext cx="5622666" cy="283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323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2012</a:t>
            </a:r>
            <a:r>
              <a:rPr kumimoji="1" lang="ko-KR" altLang="en-US" sz="4400" dirty="0"/>
              <a:t>년 </a:t>
            </a:r>
            <a:r>
              <a:rPr kumimoji="1" lang="en-US" altLang="ko-KR" sz="4400" dirty="0"/>
              <a:t>AI</a:t>
            </a:r>
            <a:r>
              <a:rPr kumimoji="1" lang="ko-KR" altLang="en-US" sz="4400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0475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2016</a:t>
            </a:r>
            <a:r>
              <a:rPr kumimoji="1" lang="ko-KR" altLang="en-US" sz="4400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0102" y="2349796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신경망</a:t>
            </a:r>
            <a:r>
              <a:rPr kumimoji="1" lang="en-US" altLang="ko-KR" sz="4400" dirty="0"/>
              <a:t>(NN)</a:t>
            </a:r>
            <a:r>
              <a:rPr kumimoji="1" lang="ko-KR" altLang="en-US" sz="4400" dirty="0"/>
              <a:t>과 심층신경망</a:t>
            </a:r>
            <a:r>
              <a:rPr kumimoji="1" lang="en-US" altLang="ko-KR" sz="4400" dirty="0"/>
              <a:t>(DNN)</a:t>
            </a:r>
            <a:endParaRPr kumimoji="1" lang="ko-KR" altLang="en-US" sz="4400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20828</TotalTime>
  <Words>2726</Words>
  <Application>Microsoft Macintosh PowerPoint</Application>
  <PresentationFormat>와이드스크린</PresentationFormat>
  <Paragraphs>700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3" baseType="lpstr">
      <vt:lpstr>GE Inspira Sans</vt:lpstr>
      <vt:lpstr>NanumGothic</vt:lpstr>
      <vt:lpstr>NanumGothic</vt:lpstr>
      <vt:lpstr>NanumSquare</vt:lpstr>
      <vt:lpstr>Proxima Nova</vt:lpstr>
      <vt:lpstr>SeoulNamsan M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딥러닝 핵심 능력</vt:lpstr>
      <vt:lpstr>함수</vt:lpstr>
      <vt:lpstr>함수</vt:lpstr>
      <vt:lpstr>학습</vt:lpstr>
      <vt:lpstr>학습</vt:lpstr>
      <vt:lpstr>학습</vt:lpstr>
      <vt:lpstr>학습</vt:lpstr>
      <vt:lpstr>학습이 되면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 AI, ML, DL</vt:lpstr>
      <vt:lpstr>PowerPoint 프레젠테이션</vt:lpstr>
      <vt:lpstr>신경망의 노드</vt:lpstr>
      <vt:lpstr>노드, 층, 네트웤, 모델</vt:lpstr>
      <vt:lpstr>학습</vt:lpstr>
      <vt:lpstr>딥러닝의 장점</vt:lpstr>
      <vt:lpstr>딥러닝이 잘하는 것</vt:lpstr>
      <vt:lpstr>딥러닝의 단점</vt:lpstr>
      <vt:lpstr>딥러닝이 못하는 것</vt:lpstr>
      <vt:lpstr>레이블링 데이터</vt:lpstr>
      <vt:lpstr>지도 학습</vt:lpstr>
      <vt:lpstr>비지도 학습</vt:lpstr>
      <vt:lpstr>비지도 학습</vt:lpstr>
      <vt:lpstr>강화 학습</vt:lpstr>
      <vt:lpstr>강화 학습</vt:lpstr>
      <vt:lpstr>머신러닝 vs 딥러닝</vt:lpstr>
      <vt:lpstr>PowerPoint 프레젠테이션</vt:lpstr>
      <vt:lpstr>영상과 픽셀</vt:lpstr>
      <vt:lpstr>픽셀의 값</vt:lpstr>
      <vt:lpstr>픽셀의 값</vt:lpstr>
      <vt:lpstr>픽셀의 값</vt:lpstr>
      <vt:lpstr>모니터에서 컬러 영상</vt:lpstr>
      <vt:lpstr>영상 데이터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850</cp:revision>
  <dcterms:created xsi:type="dcterms:W3CDTF">2023-04-05T00:38:07Z</dcterms:created>
  <dcterms:modified xsi:type="dcterms:W3CDTF">2024-07-14T07:16:27Z</dcterms:modified>
</cp:coreProperties>
</file>